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56" r:id="rId5"/>
    <p:sldId id="273" r:id="rId6"/>
    <p:sldId id="274" r:id="rId7"/>
    <p:sldId id="275" r:id="rId8"/>
    <p:sldId id="267" r:id="rId9"/>
    <p:sldId id="269" r:id="rId10"/>
    <p:sldId id="270" r:id="rId11"/>
    <p:sldId id="271" r:id="rId12"/>
    <p:sldId id="25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33" autoAdjust="0"/>
  </p:normalViewPr>
  <p:slideViewPr>
    <p:cSldViewPr>
      <p:cViewPr>
        <p:scale>
          <a:sx n="75" d="100"/>
          <a:sy n="75" d="100"/>
        </p:scale>
        <p:origin x="340" y="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Dr.seyedhejazi</a:t>
            </a:r>
            <a:endParaRPr lang="fa-IR"/>
          </a:p>
        </p:txBody>
      </p:sp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25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95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1725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fld id="{14950FF4-5E08-4546-A5F6-EA20E30BAA7E}" type="slidenum">
              <a:rPr lang="ar-SA" sz="900"/>
              <a:pPr rtl="0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900" dirty="0"/>
          </a:p>
        </p:txBody>
      </p:sp>
      <p:pic>
        <p:nvPicPr>
          <p:cNvPr id="5123" name="Picture 2" descr="110252408023522216141991551832722010811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" y="425450"/>
            <a:ext cx="898618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51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Cricoid pressure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5211761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2020 </a:t>
            </a:r>
            <a:r>
              <a:rPr lang="en-US" dirty="0"/>
              <a:t>(Updated): Routine use of cricoid pressure is not recommended during endotracheal intubation of pediatric </a:t>
            </a:r>
            <a:r>
              <a:rPr lang="en-US" dirty="0" smtClean="0"/>
              <a:t>patients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2010 </a:t>
            </a:r>
            <a:r>
              <a:rPr lang="en-US" dirty="0"/>
              <a:t>(Old): There is insufficient evidence to recommend routine application of cricoid pressure to prevent aspiration during endotracheal intubation in children</a:t>
            </a:r>
          </a:p>
        </p:txBody>
      </p:sp>
    </p:spTree>
    <p:extLst>
      <p:ext uri="{BB962C8B-B14F-4D97-AF65-F5344CB8AC3E}">
        <p14:creationId xmlns:p14="http://schemas.microsoft.com/office/powerpoint/2010/main" val="4572335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(Updated): </a:t>
            </a:r>
            <a:r>
              <a:rPr lang="en-US" dirty="0" smtClean="0"/>
              <a:t>administer </a:t>
            </a:r>
            <a:r>
              <a:rPr lang="en-US" dirty="0"/>
              <a:t>the initial dose of epinephrine within 5 </a:t>
            </a:r>
            <a:r>
              <a:rPr lang="en-US" dirty="0" smtClean="0"/>
              <a:t>min </a:t>
            </a:r>
            <a:r>
              <a:rPr lang="en-US" dirty="0"/>
              <a:t>from the start of chest compressions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2015 </a:t>
            </a:r>
            <a:r>
              <a:rPr lang="en-US" dirty="0"/>
              <a:t>(Old): It is reasonable to administer epinephrine in pediatric cardiac arrest.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57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EPINEPHRINE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0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94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1-assisted ventilation rate has been increased to 1 breath every 2 to 3 seconds (20-30 breaths per minute) for all pediatric resuscitation scenarios.</a:t>
            </a:r>
          </a:p>
          <a:p>
            <a:r>
              <a:rPr lang="en-US" dirty="0"/>
              <a:t>2-Cuffed ETT: reduce air leak and the need for tube exchanges for patients of any age who require intubation.</a:t>
            </a:r>
          </a:p>
          <a:p>
            <a:r>
              <a:rPr lang="en-US" dirty="0"/>
              <a:t>3- The routine use of cricoid pressure during intubation is no longer recommended.</a:t>
            </a:r>
          </a:p>
          <a:p>
            <a:r>
              <a:rPr lang="en-US" dirty="0"/>
              <a:t>4-EPI should be administered as early as possible, ideally within 5 min of start of cardiac arrest from a </a:t>
            </a:r>
            <a:r>
              <a:rPr lang="en-US" dirty="0" err="1"/>
              <a:t>nonshockable</a:t>
            </a:r>
            <a:r>
              <a:rPr lang="en-US" dirty="0"/>
              <a:t> rhythm (</a:t>
            </a:r>
            <a:r>
              <a:rPr lang="en-US" dirty="0" err="1"/>
              <a:t>asystole</a:t>
            </a:r>
            <a:r>
              <a:rPr lang="en-US" dirty="0"/>
              <a:t> and pulseless electrical activity).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58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718" y="137320"/>
            <a:ext cx="6735764" cy="7010399"/>
          </a:xfrm>
        </p:spPr>
      </p:pic>
    </p:spTree>
    <p:extLst>
      <p:ext uri="{BB962C8B-B14F-4D97-AF65-F5344CB8AC3E}">
        <p14:creationId xmlns:p14="http://schemas.microsoft.com/office/powerpoint/2010/main" val="2294732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4837356" cy="136207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CPR -PBLS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7543800" cy="2581275"/>
          </a:xfrm>
        </p:spPr>
        <p:txBody>
          <a:bodyPr>
            <a:normAutofit fontScale="975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Mahin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Seyedhejazi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professor of  pediatric  anesthesia,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Tabriz University of Medical Sciences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2020</a:t>
            </a:r>
            <a:endParaRPr lang="fa-I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PEDIATRIC BASIC LIFE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8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INTRODUCTION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&gt;20 </a:t>
            </a:r>
            <a:r>
              <a:rPr lang="en-US" dirty="0"/>
              <a:t>000 infants </a:t>
            </a:r>
            <a:r>
              <a:rPr lang="en-US" dirty="0" smtClean="0"/>
              <a:t>&amp; </a:t>
            </a:r>
            <a:r>
              <a:rPr lang="en-US" dirty="0"/>
              <a:t>children have a cardiac arrest each year in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↑ </a:t>
            </a:r>
            <a:r>
              <a:rPr lang="en-US" dirty="0"/>
              <a:t>in survival </a:t>
            </a:r>
            <a:r>
              <a:rPr lang="en-US" dirty="0" smtClean="0"/>
              <a:t>&amp;good </a:t>
            </a:r>
            <a:r>
              <a:rPr lang="en-US" dirty="0"/>
              <a:t>neurologic outcome after pediatric IHCA, </a:t>
            </a:r>
            <a:r>
              <a:rPr lang="en-US" dirty="0" smtClean="0"/>
              <a:t>but OHCA </a:t>
            </a:r>
            <a:r>
              <a:rPr lang="en-US" dirty="0"/>
              <a:t>remain poor, particularly in infants. </a:t>
            </a:r>
            <a:endParaRPr lang="en-US" dirty="0" smtClean="0"/>
          </a:p>
          <a:p>
            <a:r>
              <a:rPr lang="en-US" dirty="0" smtClean="0"/>
              <a:t>causes </a:t>
            </a:r>
            <a:r>
              <a:rPr lang="en-US" dirty="0"/>
              <a:t>of cardiac arrest in </a:t>
            </a:r>
            <a:r>
              <a:rPr lang="en-US" dirty="0" smtClean="0"/>
              <a:t>infants &amp;children </a:t>
            </a:r>
            <a:r>
              <a:rPr lang="en-US" dirty="0"/>
              <a:t>differ from </a:t>
            </a:r>
            <a:r>
              <a:rPr lang="en-US" dirty="0" smtClean="0"/>
              <a:t>adults</a:t>
            </a:r>
          </a:p>
          <a:p>
            <a:r>
              <a:rPr lang="en-US" dirty="0"/>
              <a:t>Algorithms and visual aids were revised</a:t>
            </a:r>
          </a:p>
        </p:txBody>
      </p:sp>
    </p:spTree>
    <p:extLst>
      <p:ext uri="{BB962C8B-B14F-4D97-AF65-F5344CB8AC3E}">
        <p14:creationId xmlns:p14="http://schemas.microsoft.com/office/powerpoint/2010/main" val="1736893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9706"/>
            <a:ext cx="8915400" cy="6354763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High-quality </a:t>
            </a:r>
            <a:r>
              <a:rPr lang="en-US" sz="4800" b="1" dirty="0" smtClean="0">
                <a:solidFill>
                  <a:srgbClr val="FF0000"/>
                </a:solidFill>
              </a:rPr>
              <a:t>CPR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000" b="1" dirty="0" smtClean="0"/>
              <a:t>New </a:t>
            </a:r>
            <a:r>
              <a:rPr lang="en-US" sz="4000" b="1" dirty="0"/>
              <a:t>data reaffirm the key components of high-quality CPR: providing adequate chest compression rate and depth, minimizing inter-</a:t>
            </a:r>
            <a:r>
              <a:rPr lang="en-US" sz="4000" b="1" dirty="0" err="1"/>
              <a:t>ruptions</a:t>
            </a:r>
            <a:r>
              <a:rPr lang="en-US" sz="4000" b="1" dirty="0"/>
              <a:t> in CPR, allowing full chest recoil between compressions, and avoiding excessive ventilation</a:t>
            </a:r>
          </a:p>
        </p:txBody>
      </p:sp>
    </p:spTree>
    <p:extLst>
      <p:ext uri="{BB962C8B-B14F-4D97-AF65-F5344CB8AC3E}">
        <p14:creationId xmlns:p14="http://schemas.microsoft.com/office/powerpoint/2010/main" val="382589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epidemiology</a:t>
            </a:r>
            <a:r>
              <a:rPr lang="en-US" dirty="0"/>
              <a:t>, pathophysiology, </a:t>
            </a:r>
            <a:r>
              <a:rPr lang="en-US" dirty="0" smtClean="0"/>
              <a:t>common etiologies </a:t>
            </a:r>
            <a:r>
              <a:rPr lang="en-US" dirty="0"/>
              <a:t>of pediatric cardiac arrest are distinct from adult </a:t>
            </a:r>
            <a:r>
              <a:rPr lang="en-US" dirty="0" smtClean="0"/>
              <a:t>&amp; </a:t>
            </a:r>
            <a:r>
              <a:rPr lang="en-US" dirty="0"/>
              <a:t>neonatal cardiac arrest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Cardiac arrest in infants </a:t>
            </a:r>
            <a:r>
              <a:rPr lang="en-US" dirty="0" smtClean="0"/>
              <a:t>&amp; </a:t>
            </a:r>
            <a:r>
              <a:rPr lang="en-US" dirty="0"/>
              <a:t>children </a:t>
            </a:r>
            <a:r>
              <a:rPr lang="en-US" dirty="0" smtClean="0"/>
              <a:t>: </a:t>
            </a:r>
            <a:r>
              <a:rPr lang="en-US" dirty="0"/>
              <a:t>not usually result from a primary cardiac cause; </a:t>
            </a:r>
            <a:r>
              <a:rPr lang="en-US" dirty="0" smtClean="0"/>
              <a:t>it </a:t>
            </a:r>
            <a:r>
              <a:rPr lang="en-US" dirty="0"/>
              <a:t>is the end result of progressive </a:t>
            </a:r>
            <a:r>
              <a:rPr lang="en-US" dirty="0" smtClean="0"/>
              <a:t>respiratory </a:t>
            </a:r>
            <a:r>
              <a:rPr lang="en-US" dirty="0"/>
              <a:t>failure or shock. </a:t>
            </a:r>
            <a:r>
              <a:rPr lang="en-US" dirty="0" smtClean="0"/>
              <a:t> </a:t>
            </a:r>
            <a:r>
              <a:rPr lang="en-US" dirty="0"/>
              <a:t>cardiac arrest is preceded by a variable period of deterioration, which eventually results in cardiopulmonary failure, </a:t>
            </a:r>
            <a:r>
              <a:rPr lang="en-US" dirty="0" smtClean="0"/>
              <a:t>bradycardia</a:t>
            </a:r>
            <a:r>
              <a:rPr lang="en-US" dirty="0"/>
              <a:t>, and cardiac arrest.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children with congenital heart disease, cardiac arrest is often due to a primary cardiac cause</a:t>
            </a:r>
          </a:p>
        </p:txBody>
      </p:sp>
    </p:spTree>
    <p:extLst>
      <p:ext uri="{BB962C8B-B14F-4D97-AF65-F5344CB8AC3E}">
        <p14:creationId xmlns:p14="http://schemas.microsoft.com/office/powerpoint/2010/main" val="2859108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 pediatric cardiac arrest survival rates have plateaued, the prevention of cardiac arrest becomes even more important.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out-of-hospital</a:t>
            </a:r>
            <a:r>
              <a:rPr lang="en-US" dirty="0" smtClean="0"/>
              <a:t> environment</a:t>
            </a:r>
            <a:r>
              <a:rPr lang="en-US" dirty="0"/>
              <a:t>, this includes safety initiatives (</a:t>
            </a:r>
            <a:r>
              <a:rPr lang="en-US" dirty="0" err="1"/>
              <a:t>eg</a:t>
            </a:r>
            <a:r>
              <a:rPr lang="en-US" dirty="0"/>
              <a:t>, bike helmet laws), sudden infant death syndrome prevention, lay rescuer CPR training, </a:t>
            </a:r>
            <a:r>
              <a:rPr lang="en-US" dirty="0" smtClean="0"/>
              <a:t>early </a:t>
            </a:r>
            <a:r>
              <a:rPr lang="en-US" dirty="0"/>
              <a:t>access to emergency care</a:t>
            </a:r>
            <a:r>
              <a:rPr lang="en-US" dirty="0" smtClean="0"/>
              <a:t>., </a:t>
            </a:r>
            <a:r>
              <a:rPr lang="en-US" dirty="0"/>
              <a:t>early bystander CPR is </a:t>
            </a:r>
            <a:r>
              <a:rPr lang="en-US" dirty="0" smtClean="0"/>
              <a:t>critical </a:t>
            </a:r>
            <a:r>
              <a:rPr lang="en-US" dirty="0"/>
              <a:t>in improving outcomes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in-hospital</a:t>
            </a:r>
            <a:r>
              <a:rPr lang="en-US" dirty="0" smtClean="0"/>
              <a:t> environment</a:t>
            </a:r>
            <a:r>
              <a:rPr lang="en-US" dirty="0"/>
              <a:t>, cardiac arrest prevention </a:t>
            </a:r>
            <a:r>
              <a:rPr lang="en-US" dirty="0" smtClean="0"/>
              <a:t>: </a:t>
            </a:r>
            <a:r>
              <a:rPr lang="en-US" dirty="0"/>
              <a:t>early </a:t>
            </a:r>
            <a:r>
              <a:rPr lang="en-US" dirty="0" smtClean="0"/>
              <a:t>recognition &amp; </a:t>
            </a:r>
            <a:r>
              <a:rPr lang="en-US" dirty="0"/>
              <a:t>treatment of patients at risk for cardiac arrest such as neonates undergoing cardiac surgical procedures, patients presenting with acute fulminant myocarditis, acute decompensated heart failure, or pulmonary </a:t>
            </a:r>
            <a:r>
              <a:rPr lang="en-US" dirty="0" smtClean="0"/>
              <a:t>hypertension.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1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Respiratory rate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2020 </a:t>
            </a:r>
            <a:r>
              <a:rPr lang="en-US" dirty="0"/>
              <a:t>(Updated): (PBLS) For infants </a:t>
            </a:r>
            <a:r>
              <a:rPr lang="en-US" dirty="0" smtClean="0"/>
              <a:t>&amp; </a:t>
            </a:r>
            <a:r>
              <a:rPr lang="en-US" dirty="0"/>
              <a:t>children with a pulse but absent or inadequate respiratory effort, it is </a:t>
            </a:r>
            <a:r>
              <a:rPr lang="en-US" dirty="0" smtClean="0"/>
              <a:t>reasonable </a:t>
            </a:r>
            <a:r>
              <a:rPr lang="en-US" dirty="0"/>
              <a:t>to give 1 breath every 2 to 3 seconds (</a:t>
            </a:r>
            <a:r>
              <a:rPr lang="en-US" dirty="0">
                <a:solidFill>
                  <a:srgbClr val="FF0000"/>
                </a:solidFill>
              </a:rPr>
              <a:t>20-30 breaths/min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2010 </a:t>
            </a:r>
            <a:r>
              <a:rPr lang="en-US" dirty="0"/>
              <a:t>(Old): (PBLS) If there is a </a:t>
            </a:r>
            <a:r>
              <a:rPr lang="en-US" dirty="0" smtClean="0"/>
              <a:t>palpable </a:t>
            </a:r>
            <a:r>
              <a:rPr lang="en-US" dirty="0"/>
              <a:t>pulse 60/min or greater but there is inadequate breathing, give rescue breaths at a rate of about </a:t>
            </a:r>
            <a:r>
              <a:rPr lang="en-US" dirty="0">
                <a:solidFill>
                  <a:srgbClr val="FF0000"/>
                </a:solidFill>
              </a:rPr>
              <a:t>12 to 20/min </a:t>
            </a:r>
            <a:r>
              <a:rPr lang="en-US" dirty="0"/>
              <a:t>(1 breath every 3-5 seconds) until spontaneous breathing resumes</a:t>
            </a:r>
          </a:p>
        </p:txBody>
      </p:sp>
    </p:spTree>
    <p:extLst>
      <p:ext uri="{BB962C8B-B14F-4D97-AF65-F5344CB8AC3E}">
        <p14:creationId xmlns:p14="http://schemas.microsoft.com/office/powerpoint/2010/main" val="3341245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cuffed ETTs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(Updated): </a:t>
            </a:r>
            <a:r>
              <a:rPr lang="en-US" dirty="0" smtClean="0"/>
              <a:t>choose </a:t>
            </a:r>
            <a:r>
              <a:rPr lang="en-US" dirty="0"/>
              <a:t>cuffed ETTs over </a:t>
            </a:r>
            <a:r>
              <a:rPr lang="en-US" dirty="0" err="1"/>
              <a:t>uncuffed</a:t>
            </a:r>
            <a:r>
              <a:rPr lang="en-US" dirty="0"/>
              <a:t> </a:t>
            </a:r>
            <a:r>
              <a:rPr lang="en-US" dirty="0" smtClean="0"/>
              <a:t>ETTs, </a:t>
            </a:r>
            <a:r>
              <a:rPr lang="en-US" dirty="0"/>
              <a:t>attention </a:t>
            </a:r>
            <a:r>
              <a:rPr lang="en-US" dirty="0" smtClean="0"/>
              <a:t>to </a:t>
            </a:r>
            <a:r>
              <a:rPr lang="en-US" dirty="0"/>
              <a:t>ETT size, position, and cuff inflation pressure (usually &lt;20-25 cm H2O</a:t>
            </a:r>
            <a:r>
              <a:rPr lang="en-US" dirty="0" smtClean="0"/>
              <a:t>).</a:t>
            </a:r>
          </a:p>
          <a:p>
            <a:r>
              <a:rPr lang="en-US" dirty="0"/>
              <a:t>2010 (Old): Both cuffed and </a:t>
            </a:r>
            <a:r>
              <a:rPr lang="en-US" dirty="0" err="1"/>
              <a:t>uncuffed</a:t>
            </a:r>
            <a:r>
              <a:rPr lang="en-US" dirty="0"/>
              <a:t> ETTs are acceptable for intubating infants and children.</a:t>
            </a:r>
          </a:p>
        </p:txBody>
      </p:sp>
    </p:spTree>
    <p:extLst>
      <p:ext uri="{BB962C8B-B14F-4D97-AF65-F5344CB8AC3E}">
        <p14:creationId xmlns:p14="http://schemas.microsoft.com/office/powerpoint/2010/main" val="3387552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1042</TotalTime>
  <Words>590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PowerPoint Presentation</vt:lpstr>
      <vt:lpstr>CPR -PBLS</vt:lpstr>
      <vt:lpstr> PEDIATRIC BASIC LIFE SUPPORT</vt:lpstr>
      <vt:lpstr>INTRODUCTION</vt:lpstr>
      <vt:lpstr>PowerPoint Presentation</vt:lpstr>
      <vt:lpstr>PowerPoint Presentation</vt:lpstr>
      <vt:lpstr>PowerPoint Presentation</vt:lpstr>
      <vt:lpstr>Respiratory rate </vt:lpstr>
      <vt:lpstr>cuffed ETTs</vt:lpstr>
      <vt:lpstr>Cricoid pressure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opr</dc:creator>
  <cp:lastModifiedBy>masoomeh ansary</cp:lastModifiedBy>
  <cp:revision>48</cp:revision>
  <dcterms:created xsi:type="dcterms:W3CDTF">2006-08-16T00:00:00Z</dcterms:created>
  <dcterms:modified xsi:type="dcterms:W3CDTF">2020-12-09T07:27:49Z</dcterms:modified>
</cp:coreProperties>
</file>